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1" r:id="rId3"/>
    <p:sldId id="257" r:id="rId4"/>
    <p:sldId id="264" r:id="rId5"/>
    <p:sldId id="262" r:id="rId6"/>
    <p:sldId id="258" r:id="rId7"/>
    <p:sldId id="263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30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4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FFFF"/>
    <a:srgbClr val="9F9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25"/>
    <p:restoredTop sz="69953"/>
  </p:normalViewPr>
  <p:slideViewPr>
    <p:cSldViewPr snapToGrid="0" snapToObjects="1">
      <p:cViewPr>
        <p:scale>
          <a:sx n="90" d="100"/>
          <a:sy n="90" d="100"/>
        </p:scale>
        <p:origin x="720" y="1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6305-F96E-6A4C-B719-078E0F40CFB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7611-915D-AB46-9D6E-84A325ED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pple.com/documentation/healthkit/hkobjecttype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developer.apple.com/documentation/healthkit/hkquantity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healthkit/hkobjecttype" TargetMode="External"/><Relationship Id="rId4" Type="http://schemas.openxmlformats.org/officeDocument/2006/relationships/hyperlink" Target="https://developer.apple.com/documentation/healthkit/hkactivitysummary" TargetMode="External"/><Relationship Id="rId5" Type="http://schemas.openxmlformats.org/officeDocument/2006/relationships/hyperlink" Target="https://developer.apple.com/documentation/healthkit/hkobjecttype/1615319-activitysummarytyp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 and Welcome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is sounds</a:t>
            </a:r>
            <a:r>
              <a:rPr lang="en-US" baseline="0" dirty="0" smtClean="0"/>
              <a:t> in the back?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playing along, pull down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Main interface to </a:t>
            </a:r>
            <a:r>
              <a:rPr lang="en-US" baseline="0" dirty="0" err="1" smtClean="0"/>
              <a:t>HealthKit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for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Instantiate </a:t>
            </a:r>
            <a:r>
              <a:rPr lang="mr-IN" baseline="0" dirty="0" smtClean="0"/>
              <a:t>–</a:t>
            </a:r>
            <a:r>
              <a:rPr lang="en-US" baseline="0" dirty="0" smtClean="0"/>
              <a:t> Apple </a:t>
            </a:r>
            <a:r>
              <a:rPr lang="en-US" baseline="0" dirty="0" err="1" smtClean="0"/>
              <a:t>recomends</a:t>
            </a:r>
            <a:r>
              <a:rPr lang="en-US" baseline="0" dirty="0" smtClean="0"/>
              <a:t> one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Request granular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Used to describe data type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Charactersics</a:t>
            </a:r>
            <a:r>
              <a:rPr lang="en-US" baseline="0" dirty="0" smtClean="0"/>
              <a:t> don’t change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Activity summary is the rings on Apple watch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types have start,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HKCharacteristicType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characteristic types to represent data that does not typically change over time. Unlike the other object types, characteristic types cannot be used to create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 Instead, users must enter and edit their characteristic data using the Health app. Characteristic types are used only when asking for permission to read data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In Bed/Asleep/Awake</a:t>
            </a:r>
          </a:p>
          <a:p>
            <a:r>
              <a:rPr lang="en-US" dirty="0" smtClean="0"/>
              <a:t>120/80 Blood Pressure</a:t>
            </a:r>
          </a:p>
          <a:p>
            <a:r>
              <a:rPr lang="en-US" dirty="0" smtClean="0"/>
              <a:t>1,000 Steps between 7:45 and 9:00</a:t>
            </a:r>
          </a:p>
          <a:p>
            <a:r>
              <a:rPr lang="en-US" dirty="0" smtClean="0"/>
              <a:t>Basketball </a:t>
            </a:r>
            <a:r>
              <a:rPr lang="en-US" dirty="0" err="1" smtClean="0"/>
              <a:t>beteween</a:t>
            </a:r>
            <a:r>
              <a:rPr lang="en-US" dirty="0" smtClean="0"/>
              <a:t> 10:30 and 12:30</a:t>
            </a:r>
          </a:p>
          <a:p>
            <a:r>
              <a:rPr lang="en-US" dirty="0" smtClean="0"/>
              <a:t>Clinical Document Architecture (XML)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> Type, Start, End</a:t>
            </a:r>
          </a:p>
          <a:p>
            <a:r>
              <a:rPr lang="en-US" dirty="0" smtClean="0"/>
              <a:t>Saved in </a:t>
            </a:r>
            <a:r>
              <a:rPr lang="en-US" dirty="0" err="1" smtClean="0"/>
              <a:t>HealthKitStore</a:t>
            </a:r>
            <a:endParaRPr lang="en-US" dirty="0" smtClean="0"/>
          </a:p>
          <a:p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HKCategorySample</a:t>
            </a:r>
            <a:endParaRPr lang="en-US" dirty="0" smtClean="0"/>
          </a:p>
          <a:p>
            <a:r>
              <a:rPr lang="en-US" dirty="0" err="1" smtClean="0"/>
              <a:t>HKDocumentSample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 class supports most standard SI units (meters, seconds, and grams), SI units with prefixes (centimeters, milliseconds and kilograms) and equivalent non-SI units (feet, minutes, and pounds).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supports creating complex units by mathematically combining existing units.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use units when working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quantities. Quantities store both the value (as a double data type) and its corresponding unit. You can then request the value from the quantity in any compatible units. For more information on working with quantities, see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HKQuantity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www.natashatherobot.com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-units/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quantity objects to store numerical data. Quantities store a value for a given unit. You can request the value in any compatible units. For example, if you can create a length property in feet, you can then request the value in meters. The quantity object automatically converts its value to the requested units,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HKActivitySummaryType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Use activity summary type objects when requesting permission to read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HKActivitySummary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objects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 To create an activity summary type, use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activitySummaryType()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HKAnchoredObjectQuery</a:t>
            </a:r>
            <a:r>
              <a:rPr lang="en-US" dirty="0" smtClean="0"/>
              <a:t> - Get only  </a:t>
            </a:r>
            <a:r>
              <a:rPr lang="en-US" b="1" dirty="0" smtClean="0"/>
              <a:t>new samples</a:t>
            </a:r>
          </a:p>
          <a:p>
            <a:r>
              <a:rPr lang="en-US" dirty="0" err="1" smtClean="0"/>
              <a:t>HKCorrelationQuery</a:t>
            </a:r>
            <a:r>
              <a:rPr lang="en-US" dirty="0" smtClean="0"/>
              <a:t> - Query </a:t>
            </a:r>
            <a:r>
              <a:rPr lang="en-US" b="1" dirty="0" smtClean="0"/>
              <a:t>correlated samples</a:t>
            </a:r>
          </a:p>
          <a:p>
            <a:r>
              <a:rPr lang="en-US" dirty="0" err="1" smtClean="0"/>
              <a:t>HKObserverQuery</a:t>
            </a:r>
            <a:r>
              <a:rPr lang="en-US" dirty="0" smtClean="0"/>
              <a:t> - </a:t>
            </a:r>
            <a:r>
              <a:rPr lang="en-US" b="1" dirty="0" smtClean="0"/>
              <a:t>Callback </a:t>
            </a:r>
            <a:r>
              <a:rPr lang="en-US" dirty="0" smtClean="0"/>
              <a:t>for </a:t>
            </a:r>
            <a:r>
              <a:rPr lang="en-US" b="1" dirty="0" smtClean="0"/>
              <a:t>new samples </a:t>
            </a:r>
            <a:r>
              <a:rPr lang="mr-IN" dirty="0" smtClean="0"/>
              <a:t>–</a:t>
            </a:r>
            <a:r>
              <a:rPr lang="en-US" dirty="0" smtClean="0"/>
              <a:t> also in background</a:t>
            </a:r>
          </a:p>
          <a:p>
            <a:r>
              <a:rPr lang="en-US" dirty="0" err="1" smtClean="0"/>
              <a:t>HKSampleQuery</a:t>
            </a:r>
            <a:r>
              <a:rPr lang="en-US" dirty="0" smtClean="0"/>
              <a:t> - Query for </a:t>
            </a:r>
            <a:r>
              <a:rPr lang="en-US" b="1" dirty="0" smtClean="0"/>
              <a:t>sample data</a:t>
            </a:r>
          </a:p>
          <a:p>
            <a:r>
              <a:rPr lang="en-US" dirty="0" err="1" smtClean="0"/>
              <a:t>HKSourceQuery</a:t>
            </a:r>
            <a:r>
              <a:rPr lang="en-US" dirty="0" smtClean="0"/>
              <a:t> - Sources (</a:t>
            </a:r>
            <a:r>
              <a:rPr lang="en-US" b="1" dirty="0" smtClean="0"/>
              <a:t>apps and devices</a:t>
            </a:r>
            <a:r>
              <a:rPr lang="en-US" dirty="0" smtClean="0"/>
              <a:t>) of sample type</a:t>
            </a:r>
          </a:p>
          <a:p>
            <a:r>
              <a:rPr lang="en-US" dirty="0" err="1" smtClean="0"/>
              <a:t>HKStatisticsQuery</a:t>
            </a:r>
            <a:r>
              <a:rPr lang="en-US" dirty="0" smtClean="0"/>
              <a:t> - </a:t>
            </a:r>
            <a:r>
              <a:rPr lang="en-US" b="1" dirty="0" smtClean="0"/>
              <a:t>Aggregating </a:t>
            </a:r>
            <a:r>
              <a:rPr lang="en-US" dirty="0" smtClean="0"/>
              <a:t>(</a:t>
            </a:r>
            <a:r>
              <a:rPr lang="en-US" dirty="0" err="1" smtClean="0"/>
              <a:t>avg</a:t>
            </a:r>
            <a:r>
              <a:rPr lang="en-US" dirty="0" smtClean="0"/>
              <a:t>/min/max/sum) of sample type</a:t>
            </a:r>
          </a:p>
          <a:p>
            <a:r>
              <a:rPr lang="en-US" dirty="0" err="1" smtClean="0"/>
              <a:t>HKStatisticsCollectionQuery</a:t>
            </a:r>
            <a:r>
              <a:rPr lang="en-US" dirty="0" smtClean="0"/>
              <a:t> - Aggregations with </a:t>
            </a:r>
            <a:r>
              <a:rPr lang="en-US" b="1" dirty="0" smtClean="0"/>
              <a:t>time interval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Igor Kantor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at DaVita, Mobile Community of Excellence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Patient Engagement and other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Certification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Denver for 4 years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hkstatisticscollectionquery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hkstatisticsquery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HealthKitAdapter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2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9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4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can only contain string, date or number. So</a:t>
            </a:r>
            <a:r>
              <a:rPr lang="en-US" baseline="0" dirty="0" smtClean="0"/>
              <a:t> only serializing coordinates from </a:t>
            </a:r>
            <a:r>
              <a:rPr lang="en-US" baseline="0" dirty="0" err="1" smtClean="0"/>
              <a:t>CLLocation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1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are in Colorado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Beautiful mountains, check them out if you have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7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location is Bay Area, if you want to use</a:t>
            </a:r>
            <a:r>
              <a:rPr lang="en-US" baseline="0" dirty="0" smtClean="0"/>
              <a:t> simulator, pick </a:t>
            </a:r>
            <a:r>
              <a:rPr lang="en-US" baseline="0" dirty="0" err="1" smtClean="0"/>
              <a:t>denver</a:t>
            </a:r>
            <a:r>
              <a:rPr lang="en-US" baseline="0" dirty="0" smtClean="0"/>
              <a:t> from list</a:t>
            </a:r>
          </a:p>
          <a:p>
            <a:r>
              <a:rPr lang="en-US" baseline="0" dirty="0" smtClean="0"/>
              <a:t>On device, should be more scattered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6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easy to work with</a:t>
            </a:r>
          </a:p>
          <a:p>
            <a:endParaRPr lang="en-US" dirty="0" smtClean="0"/>
          </a:p>
          <a:p>
            <a:r>
              <a:rPr lang="en-US" dirty="0" smtClean="0"/>
              <a:t>Research kit also has bar charts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GPX with mountain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AsthmaBuddy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7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passed in 1996, and among other things, outlines the requirements for the management of, storage and transmission of protected health information (PHI) in both physical and digital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80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Covered Entities Include:</a:t>
            </a:r>
          </a:p>
          <a:p>
            <a:pPr lvl="1"/>
            <a:r>
              <a:rPr lang="en-US" dirty="0" smtClean="0"/>
              <a:t>Doctor’s office, dental offices, clinics, psychologists,</a:t>
            </a:r>
          </a:p>
          <a:p>
            <a:pPr lvl="1"/>
            <a:r>
              <a:rPr lang="en-US" dirty="0" smtClean="0"/>
              <a:t>Nursing home, pharmacy, hospital or home healthcare agency</a:t>
            </a:r>
          </a:p>
          <a:p>
            <a:pPr lvl="1"/>
            <a:r>
              <a:rPr lang="en-US" dirty="0" smtClean="0"/>
              <a:t>Health plans, insurance companies, HMOs</a:t>
            </a:r>
          </a:p>
          <a:p>
            <a:pPr lvl="1"/>
            <a:r>
              <a:rPr lang="en-US" dirty="0" smtClean="0"/>
              <a:t>Government programs that pay for healthcare</a:t>
            </a:r>
          </a:p>
          <a:p>
            <a:pPr lvl="1"/>
            <a:r>
              <a:rPr lang="en-US" dirty="0" smtClean="0"/>
              <a:t>Health clearing 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can pay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</a:p>
          <a:p>
            <a:r>
              <a:rPr lang="en-US" dirty="0" smtClean="0"/>
              <a:t>Network and application security </a:t>
            </a:r>
          </a:p>
          <a:p>
            <a:r>
              <a:rPr lang="en-US" dirty="0" smtClean="0"/>
              <a:t>High-Availability and Redundancy</a:t>
            </a:r>
          </a:p>
          <a:p>
            <a:r>
              <a:rPr lang="en-US" dirty="0" smtClean="0"/>
              <a:t>PaaS</a:t>
            </a:r>
          </a:p>
          <a:p>
            <a:pPr lvl="1"/>
            <a:r>
              <a:rPr lang="en-US" dirty="0" err="1" smtClean="0"/>
              <a:t>TrueValut</a:t>
            </a:r>
            <a:endParaRPr lang="en-US" dirty="0" smtClean="0"/>
          </a:p>
          <a:p>
            <a:pPr lvl="1"/>
            <a:r>
              <a:rPr lang="en-US" dirty="0" smtClean="0"/>
              <a:t>AWS?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Gold rush played a part in getting people here starting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TB was top killer</a:t>
            </a:r>
            <a:r>
              <a:rPr lang="en-US" baseline="0" dirty="0" smtClean="0"/>
              <a:t> of Americans in late 1800s and early 1900s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cure at the time, so healthcare providers urged people to head out of cities to places like Colorado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1880s and 1890s, it is estimated that one-third of the people living in Colorado Springs had tuberculosis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one estimate, 60 percent of the state’s population in 1925 came to Colorado because of TB. 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Fortunately</a:t>
            </a:r>
            <a:r>
              <a:rPr lang="en-US" baseline="0" dirty="0" smtClean="0"/>
              <a:t> a cure was developed during WW II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</a:t>
            </a:r>
            <a:r>
              <a:rPr lang="en-US" baseline="0" dirty="0" smtClean="0"/>
              <a:t> we have come a long way in both treatment of disease and wellness monitoring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Apple introduced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in 2014 with iOS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 store and set of service</a:t>
            </a:r>
            <a:r>
              <a:rPr lang="en-US" baseline="0" dirty="0" smtClean="0"/>
              <a:t>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behind Apple’s authorization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for broad range of apps and devices to share/update data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Nice use of generic types</a:t>
            </a:r>
          </a:p>
          <a:p>
            <a:r>
              <a:rPr lang="en-US" baseline="0" dirty="0" smtClean="0"/>
              <a:t>- Represent variety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3BC-09A1-7848-82E4-7633B2C6ADE8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360iDev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39E9-BED1-4440-83F9-89F26496FFF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274-270A-364D-8BEB-47304777A09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60E-9C9F-9443-9766-2F65EC60E1C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2AE6-B96F-484D-ADF6-BE3DAACFFD8E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CB8-572C-FA47-ACF9-0F9AD6F587B0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F5D6-7443-7042-99C7-E3FA9A7D8413}" type="datetime1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900F-FECF-2344-99EE-E6E782A4DD8C}" type="datetime1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4544-08B0-3D48-9D89-323D3D8E814B}" type="datetime1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15E0-187D-3647-9180-00176B399707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0034-4821-624C-8F07-8E52B2D89619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982F-3A85-D942-80B9-CA0AF83FB5F5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http://careers.davit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Are You Fit for </a:t>
            </a:r>
            <a:r>
              <a:rPr lang="en-US" b="1" dirty="0" err="1" smtClean="0"/>
              <a:t>HealthKit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884"/>
          </a:xfrm>
        </p:spPr>
        <p:txBody>
          <a:bodyPr>
            <a:normAutofit/>
          </a:bodyPr>
          <a:lstStyle/>
          <a:p>
            <a:r>
              <a:rPr lang="en-US" dirty="0" smtClean="0"/>
              <a:t>Igor Kantor</a:t>
            </a:r>
          </a:p>
          <a:p>
            <a:r>
              <a:rPr lang="en-US" dirty="0" smtClean="0"/>
              <a:t>360iDev 2017</a:t>
            </a:r>
          </a:p>
          <a:p>
            <a:endParaRPr lang="en-US" dirty="0" smtClean="0"/>
          </a:p>
          <a:p>
            <a:r>
              <a:rPr lang="en-US" b="1" dirty="0" smtClean="0"/>
              <a:t>Demo App:</a:t>
            </a:r>
          </a:p>
          <a:p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Iiiggs</a:t>
            </a:r>
            <a:r>
              <a:rPr lang="en-US" b="1" dirty="0" smtClean="0"/>
              <a:t>/</a:t>
            </a:r>
            <a:r>
              <a:rPr lang="en-US" b="1" dirty="0" err="1" smtClean="0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1999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HKHealthStore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8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()) {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b="1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read: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{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C81B13"/>
                </a:solidFill>
                <a:latin typeface="Menlo" charset="0"/>
              </a:rPr>
              <a:t>"check response"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800" dirty="0">
              <a:solidFill>
                <a:srgbClr val="C81B13"/>
              </a:solidFill>
              <a:latin typeface="Menlo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HKObjectType</a:t>
            </a:r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 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inhalerUsageType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HKCharacteristicType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genderType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 smtClean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68132" y="1825625"/>
            <a:ext cx="66035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-9346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HKCategoryTypeIdentifier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sleepAnalysis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HKCorrelationTypeIdentifier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bloodPressure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stepCount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10_000.0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b="1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start: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(success,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HKUnit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gramUnit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gram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kilo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1E9421"/>
                </a:solidFill>
                <a:latin typeface="Menlo" charset="0"/>
              </a:rPr>
              <a:t>// complex unit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deciliter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liter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deci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decilitersPerHour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deciliter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unitDivided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(by: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74237" y="271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HKQuantity</a:t>
            </a:r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twoGrams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gramUnit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2.0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threeMeters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meterUnit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3.0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5.0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HKQuantity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Conversion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feetIn5K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foot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stonesIn2Grams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twoGrams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stone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workout1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b="1" dirty="0">
                <a:solidFill>
                  <a:srgbClr val="3E1E81"/>
                </a:solidFill>
                <a:latin typeface="Menlo" charset="0"/>
              </a:rPr>
              <a:t>basketball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endDate</a:t>
            </a:r>
            <a:endParaRPr lang="en-US" sz="2400" b="1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workout2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cycling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workoutEvents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totalEnergyBurned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 err="1">
                <a:solidFill>
                  <a:srgbClr val="000000"/>
                </a:solidFill>
                <a:latin typeface="Menlo" charset="0"/>
              </a:rPr>
              <a:t>totalDistance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metadata: 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1999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HKQuery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Types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AnchoredObject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Correlation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Observer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Sample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Source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StatisticsCollection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>
              <a:solidFill>
                <a:srgbClr val="6122AE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Igor Kantor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8293" cy="4351338"/>
          </a:xfrm>
        </p:spPr>
        <p:txBody>
          <a:bodyPr/>
          <a:lstStyle/>
          <a:p>
            <a:r>
              <a:rPr lang="en-US" dirty="0" smtClean="0"/>
              <a:t>iOS Dev, DaVita, </a:t>
            </a:r>
            <a:r>
              <a:rPr lang="en-US" dirty="0" smtClean="0"/>
              <a:t>Mobile </a:t>
            </a:r>
            <a:r>
              <a:rPr lang="en-US" dirty="0" smtClean="0"/>
              <a:t>Community of Excellence</a:t>
            </a:r>
          </a:p>
          <a:p>
            <a:r>
              <a:rPr lang="en-US" dirty="0" smtClean="0"/>
              <a:t>Live in Denver, 4 years</a:t>
            </a:r>
          </a:p>
          <a:p>
            <a:r>
              <a:rPr lang="en-US" dirty="0" smtClean="0"/>
              <a:t>7 month-old baby girl Alexandra -&gt;</a:t>
            </a:r>
          </a:p>
          <a:p>
            <a:r>
              <a:rPr lang="en-US" dirty="0" smtClean="0"/>
              <a:t>Twitter, GitHub: </a:t>
            </a:r>
            <a:r>
              <a:rPr lang="en-US" b="1" dirty="0" smtClean="0"/>
              <a:t>@</a:t>
            </a:r>
            <a:r>
              <a:rPr lang="en-US" b="1" dirty="0" err="1" smtClean="0"/>
              <a:t>Iiiggs</a:t>
            </a:r>
            <a:endParaRPr lang="en-US" b="1" dirty="0" smtClean="0"/>
          </a:p>
          <a:p>
            <a:r>
              <a:rPr lang="en-US" dirty="0" smtClean="0"/>
              <a:t>Riding century in Buffalo Classic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" b="34343"/>
          <a:stretch/>
        </p:blipFill>
        <p:spPr>
          <a:xfrm>
            <a:off x="6453755" y="754912"/>
            <a:ext cx="57382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HKSampleQuery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HKQuery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predicateForWorkouts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running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sampleType: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workoutType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predicate: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samples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smtClean="0">
                <a:solidFill>
                  <a:srgbClr val="C81B13"/>
                </a:solidFill>
                <a:latin typeface="Menlo" charset="0"/>
              </a:rPr>
              <a:t>”check error"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HKStatisticsCollectionQuery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C42275"/>
                </a:solidFill>
                <a:latin typeface="Menlo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stepsType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quantitySamplePredicate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options: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HKStatisticsOptions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cumulativeSum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anchorDate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intervalComponents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395" y="0"/>
            <a:ext cx="13627395" cy="7154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455" y="439553"/>
            <a:ext cx="4644656" cy="1325563"/>
          </a:xfrm>
        </p:spPr>
        <p:txBody>
          <a:bodyPr/>
          <a:lstStyle/>
          <a:p>
            <a:pPr algn="r"/>
            <a:r>
              <a:rPr lang="en-US" b="1" dirty="0" smtClean="0"/>
              <a:t>Missing In </a:t>
            </a:r>
            <a:r>
              <a:rPr lang="en-US" b="1" dirty="0" err="1" smtClean="0"/>
              <a:t>HealthKit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2158" y="1401522"/>
            <a:ext cx="4759842" cy="4351338"/>
          </a:xfrm>
          <a:noFill/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HKQuantity</a:t>
            </a:r>
            <a:r>
              <a:rPr lang="en-US" dirty="0" smtClean="0"/>
              <a:t> math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 export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Interop with health systems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</a:t>
            </a:r>
            <a:r>
              <a:rPr lang="en-US" dirty="0" err="1" smtClean="0"/>
              <a:t>HKDocumentSample</a:t>
            </a:r>
            <a:r>
              <a:rPr lang="en-US" dirty="0" smtClean="0"/>
              <a:t>(s)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II. Build </a:t>
            </a:r>
            <a:r>
              <a:rPr lang="en-US" b="1" dirty="0" err="1" smtClean="0"/>
              <a:t>AsthmaBuddy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Iiiggs</a:t>
            </a:r>
            <a:r>
              <a:rPr lang="en-US" dirty="0"/>
              <a:t>/</a:t>
            </a:r>
            <a:r>
              <a:rPr lang="en-US" dirty="0" err="1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70944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for permissions to access </a:t>
            </a:r>
            <a:r>
              <a:rPr lang="en-US" b="1" dirty="0" smtClean="0"/>
              <a:t>characteristics </a:t>
            </a:r>
            <a:r>
              <a:rPr lang="en-US" dirty="0" smtClean="0"/>
              <a:t>+ </a:t>
            </a:r>
            <a:r>
              <a:rPr lang="en-US" b="1" dirty="0" smtClean="0"/>
              <a:t>inhaler usage </a:t>
            </a:r>
            <a:r>
              <a:rPr lang="en-US" dirty="0" smtClean="0"/>
              <a:t>and to write inhaler usage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user characteristics: </a:t>
            </a:r>
            <a:r>
              <a:rPr lang="en-US" b="1" dirty="0" smtClean="0"/>
              <a:t>gender </a:t>
            </a:r>
            <a:r>
              <a:rPr lang="en-US" dirty="0" smtClean="0"/>
              <a:t>and </a:t>
            </a:r>
            <a:r>
              <a:rPr lang="en-US" b="1" dirty="0" err="1" smtClean="0"/>
              <a:t>dob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inhaler usage sample into </a:t>
            </a:r>
            <a:r>
              <a:rPr lang="en-US" dirty="0" err="1" smtClean="0"/>
              <a:t>HealthKit</a:t>
            </a:r>
            <a:endParaRPr lang="en-US" dirty="0" smtClean="0"/>
          </a:p>
          <a:p>
            <a:pPr lvl="1"/>
            <a:r>
              <a:rPr lang="en-US" dirty="0" smtClean="0"/>
              <a:t>Including location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inhaler usage</a:t>
            </a:r>
          </a:p>
          <a:p>
            <a:pPr lvl="1"/>
            <a:r>
              <a:rPr lang="en-US" dirty="0" smtClean="0"/>
              <a:t>Visualize on line chart</a:t>
            </a:r>
          </a:p>
          <a:p>
            <a:pPr lvl="1"/>
            <a:r>
              <a:rPr lang="en-US" dirty="0" smtClean="0"/>
              <a:t>Plot on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6" t="-237" r="9706" b="237"/>
          <a:stretch/>
        </p:blipFill>
        <p:spPr>
          <a:xfrm>
            <a:off x="6814670" y="-74428"/>
            <a:ext cx="538619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</a:t>
            </a:r>
            <a:r>
              <a:rPr lang="en-US" b="1" dirty="0" err="1" smtClean="0"/>
              <a:t>Config</a:t>
            </a:r>
            <a:r>
              <a:rPr lang="en-US" b="1" dirty="0" smtClean="0"/>
              <a:t> and Navigation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MapKit</a:t>
            </a:r>
            <a:r>
              <a:rPr lang="en-US" dirty="0" smtClean="0"/>
              <a:t>/</a:t>
            </a:r>
            <a:r>
              <a:rPr lang="en-US" dirty="0" err="1" smtClean="0"/>
              <a:t>ResearchKit</a:t>
            </a:r>
            <a:endParaRPr lang="en-US" dirty="0" smtClean="0"/>
          </a:p>
          <a:p>
            <a:r>
              <a:rPr lang="en-US" dirty="0" err="1" smtClean="0"/>
              <a:t>HealthKit</a:t>
            </a:r>
            <a:r>
              <a:rPr lang="en-US" dirty="0"/>
              <a:t> </a:t>
            </a:r>
            <a:r>
              <a:rPr lang="en-US" dirty="0" smtClean="0"/>
              <a:t>in Target’s Capabilities</a:t>
            </a:r>
          </a:p>
          <a:p>
            <a:r>
              <a:rPr lang="en-US" dirty="0" err="1" smtClean="0"/>
              <a:t>Info.plist</a:t>
            </a:r>
            <a:r>
              <a:rPr lang="en-US" dirty="0" smtClean="0"/>
              <a:t> Usage Descriptions 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Share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Update </a:t>
            </a:r>
          </a:p>
          <a:p>
            <a:pPr lvl="1"/>
            <a:r>
              <a:rPr lang="en-US" dirty="0" smtClean="0"/>
              <a:t>Location Services - When </a:t>
            </a:r>
            <a:r>
              <a:rPr lang="en-US" dirty="0"/>
              <a:t>I</a:t>
            </a:r>
            <a:r>
              <a:rPr lang="en-US" dirty="0" smtClean="0"/>
              <a:t>n Use</a:t>
            </a:r>
          </a:p>
          <a:p>
            <a:r>
              <a:rPr lang="en-US" dirty="0" smtClean="0"/>
              <a:t>Basic Navigation Using Two Embedded View Controllers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62" y="-366622"/>
            <a:ext cx="4981076" cy="80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Wrap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Health Store 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in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HealthKitAdapter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class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NSObject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static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sharedInstance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3C828B"/>
                </a:solidFill>
                <a:latin typeface="Menlo" charset="0"/>
              </a:rPr>
              <a:t>HealthKitAdapter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private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healthKitStore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 smtClean="0">
              <a:solidFill>
                <a:srgbClr val="000000"/>
              </a:solidFill>
              <a:effectLst/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Authorization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       </a:t>
            </a: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Set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dobCharacteristicType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539AA4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genderCharacteristicType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()){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{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success, error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  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76" y="-180754"/>
            <a:ext cx="4450824" cy="7517219"/>
          </a:xfrm>
        </p:spPr>
      </p:pic>
    </p:spTree>
    <p:extLst>
      <p:ext uri="{BB962C8B-B14F-4D97-AF65-F5344CB8AC3E}">
        <p14:creationId xmlns:p14="http://schemas.microsoft.com/office/powerpoint/2010/main" val="5966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II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. Get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Characteristics</a:t>
            </a:r>
          </a:p>
          <a:p>
            <a:endParaRPr lang="en-US" sz="2400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do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dateOfBirthComponents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en-US" sz="2400" dirty="0">
                <a:solidFill>
                  <a:srgbClr val="703DAA"/>
                </a:solidFill>
                <a:latin typeface="Menlo" charset="0"/>
              </a:rPr>
              <a:t>date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!</a:t>
            </a:r>
          </a:p>
          <a:p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gender =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completion(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dob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gender.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{</a:t>
            </a:r>
          </a:p>
          <a:p>
            <a:r>
              <a:rPr lang="en-U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"Error"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32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42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636" y="-203649"/>
            <a:ext cx="4439964" cy="74988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6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3600" dirty="0">
                <a:solidFill>
                  <a:srgbClr val="000000"/>
                </a:solidFill>
                <a:latin typeface="Menlo" charset="0"/>
              </a:rPr>
              <a:t>         </a:t>
            </a: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III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. Save samples</a:t>
            </a: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type: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quantity: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start: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    end: date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     )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16" y="-203649"/>
            <a:ext cx="4458084" cy="75294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s-I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is-I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is-IS" sz="3600" b="1" dirty="0">
                <a:solidFill>
                  <a:srgbClr val="1E9421"/>
                </a:solidFill>
                <a:latin typeface="Menlo" charset="0"/>
              </a:rPr>
              <a:t>III. Save samples with location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coordinateString = 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lat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),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lon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)"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is-I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quantity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start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end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      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metadata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[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usageLocationKey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:coordinateString]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endParaRPr lang="is-I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	print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is-IS" sz="2400" dirty="0">
                <a:solidFill>
                  <a:srgbClr val="C81B13"/>
                </a:solidFill>
                <a:latin typeface="Menlo" charset="0"/>
              </a:rPr>
              <a:t>"saved one use to health kit, with location"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C81B13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84" y="-161350"/>
            <a:ext cx="4430316" cy="748258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  IV: Get data for chart and </a:t>
            </a:r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map</a:t>
            </a: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query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sampleType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limit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</a:t>
            </a:r>
            <a:endParaRPr lang="en-US" sz="24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{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(query, samples,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completion(samples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? [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}</a:t>
            </a:r>
          </a:p>
          <a:p>
            <a:endParaRPr lang="en-US" sz="2400" dirty="0" smtClean="0">
              <a:solidFill>
                <a:srgbClr val="C42275"/>
              </a:solidFill>
              <a:latin typeface="Menlo" charset="0"/>
            </a:endParaRPr>
          </a:p>
          <a:p>
            <a:r>
              <a:rPr lang="en-US" sz="2400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3E1E81"/>
                </a:solidFill>
                <a:latin typeface="Menlo" charset="0"/>
              </a:rPr>
              <a:t>execute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ResearchKit Charts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/>
          <a:lstStyle/>
          <a:p>
            <a:r>
              <a:rPr lang="en-US" dirty="0" smtClean="0"/>
              <a:t>Line Graph</a:t>
            </a:r>
          </a:p>
          <a:p>
            <a:r>
              <a:rPr lang="en-US" b="1" dirty="0" smtClean="0"/>
              <a:t>Value Range </a:t>
            </a:r>
            <a:r>
              <a:rPr lang="en-US" b="1" dirty="0" err="1" smtClean="0"/>
              <a:t>Datasource</a:t>
            </a:r>
            <a:endParaRPr lang="en-US" dirty="0"/>
          </a:p>
          <a:p>
            <a:pPr lvl="1"/>
            <a:r>
              <a:rPr lang="en-US" dirty="0" smtClean="0"/>
              <a:t>Point for index</a:t>
            </a:r>
            <a:endParaRPr lang="en-US" dirty="0"/>
          </a:p>
          <a:p>
            <a:pPr lvl="1"/>
            <a:r>
              <a:rPr lang="en-US" dirty="0" smtClean="0"/>
              <a:t>Number of points for plot</a:t>
            </a:r>
            <a:endParaRPr lang="en-US" dirty="0"/>
          </a:p>
          <a:p>
            <a:pPr lvl="1"/>
            <a:r>
              <a:rPr lang="en-US" dirty="0" smtClean="0"/>
              <a:t>Number of plots</a:t>
            </a:r>
            <a:endParaRPr lang="en-US" dirty="0"/>
          </a:p>
          <a:p>
            <a:pPr lvl="1"/>
            <a:r>
              <a:rPr lang="en-US" dirty="0" smtClean="0"/>
              <a:t>Title for X Axis at index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b="48122"/>
          <a:stretch/>
        </p:blipFill>
        <p:spPr>
          <a:xfrm>
            <a:off x="5978675" y="1100138"/>
            <a:ext cx="6213325" cy="3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Visualization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233988" cy="4351338"/>
          </a:xfrm>
        </p:spPr>
        <p:txBody>
          <a:bodyPr/>
          <a:lstStyle/>
          <a:p>
            <a:r>
              <a:rPr lang="en-US" dirty="0" smtClean="0"/>
              <a:t>Map View</a:t>
            </a:r>
          </a:p>
          <a:p>
            <a:r>
              <a:rPr lang="en-US" dirty="0" smtClean="0"/>
              <a:t>Map View Delegate</a:t>
            </a:r>
            <a:endParaRPr lang="en-US" dirty="0"/>
          </a:p>
          <a:p>
            <a:pPr lvl="1"/>
            <a:r>
              <a:rPr lang="en-US" dirty="0" smtClean="0"/>
              <a:t>View for Annotation</a:t>
            </a:r>
          </a:p>
          <a:p>
            <a:pPr lvl="1"/>
            <a:r>
              <a:rPr lang="en-US" dirty="0" smtClean="0"/>
              <a:t>Extended </a:t>
            </a:r>
            <a:r>
              <a:rPr lang="en-US" dirty="0" err="1" smtClean="0"/>
              <a:t>HKQuantitySample</a:t>
            </a:r>
            <a:r>
              <a:rPr lang="en-US" dirty="0" smtClean="0"/>
              <a:t> implement </a:t>
            </a:r>
            <a:r>
              <a:rPr lang="en-US" dirty="0" err="1" smtClean="0"/>
              <a:t>MKAnnotation</a:t>
            </a:r>
            <a:endParaRPr lang="en-US" dirty="0" smtClean="0"/>
          </a:p>
          <a:p>
            <a:pPr lvl="1"/>
            <a:r>
              <a:rPr lang="en-US" dirty="0" smtClean="0"/>
              <a:t>Add annotations to Map View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3"/>
          <a:stretch/>
        </p:blipFill>
        <p:spPr>
          <a:xfrm>
            <a:off x="5939519" y="0"/>
            <a:ext cx="6252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064" y="2587463"/>
            <a:ext cx="1905361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/>
              <a:t>Demo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III. HIPAA And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93"/>
            <a:ext cx="12192000" cy="8120063"/>
          </a:xfrm>
        </p:spPr>
      </p:pic>
    </p:spTree>
    <p:extLst>
      <p:ext uri="{BB962C8B-B14F-4D97-AF65-F5344CB8AC3E}">
        <p14:creationId xmlns:p14="http://schemas.microsoft.com/office/powerpoint/2010/main" val="7853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HIPAA Is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Insurance Portability and Accountability Act of 1996</a:t>
            </a:r>
          </a:p>
          <a:p>
            <a:r>
              <a:rPr lang="en-US" dirty="0" smtClean="0"/>
              <a:t>If applicable, you must:</a:t>
            </a:r>
          </a:p>
          <a:p>
            <a:pPr lvl="1"/>
            <a:r>
              <a:rPr lang="en-US" dirty="0" smtClean="0"/>
              <a:t>Protect PHI at rest and in motion</a:t>
            </a:r>
            <a:endParaRPr lang="en-US" dirty="0"/>
          </a:p>
          <a:p>
            <a:pPr lvl="1"/>
            <a:r>
              <a:rPr lang="en-US" dirty="0" smtClean="0"/>
              <a:t>Minimize use </a:t>
            </a:r>
            <a:r>
              <a:rPr lang="en-US" dirty="0"/>
              <a:t>and sharing </a:t>
            </a:r>
            <a:r>
              <a:rPr lang="en-US" dirty="0" smtClean="0"/>
              <a:t>of PHI</a:t>
            </a:r>
            <a:endParaRPr lang="en-US" dirty="0"/>
          </a:p>
          <a:p>
            <a:pPr lvl="1"/>
            <a:r>
              <a:rPr lang="en-US" dirty="0" smtClean="0"/>
              <a:t>Agreements with Business Associates to safeguard PHI</a:t>
            </a:r>
            <a:endParaRPr lang="en-US" dirty="0"/>
          </a:p>
          <a:p>
            <a:pPr lvl="1"/>
            <a:r>
              <a:rPr lang="en-US" dirty="0" smtClean="0"/>
              <a:t>Training and procedures to protect PHI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96409" cy="1325563"/>
          </a:xfrm>
        </p:spPr>
        <p:txBody>
          <a:bodyPr/>
          <a:lstStyle/>
          <a:p>
            <a:r>
              <a:rPr lang="en-US" b="1" dirty="0" smtClean="0"/>
              <a:t>PHI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40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Doctor billing</a:t>
            </a:r>
            <a:endParaRPr lang="en-US" dirty="0"/>
          </a:p>
          <a:p>
            <a:r>
              <a:rPr lang="en-US" dirty="0"/>
              <a:t>Email to </a:t>
            </a:r>
            <a:r>
              <a:rPr lang="en-US" dirty="0" smtClean="0"/>
              <a:t>doctor's </a:t>
            </a:r>
            <a:r>
              <a:rPr lang="en-US" dirty="0"/>
              <a:t>office about a </a:t>
            </a:r>
            <a:r>
              <a:rPr lang="en-US" dirty="0" smtClean="0"/>
              <a:t>medication</a:t>
            </a:r>
            <a:endParaRPr lang="en-US" dirty="0"/>
          </a:p>
          <a:p>
            <a:r>
              <a:rPr lang="en-US" dirty="0"/>
              <a:t>Appointment </a:t>
            </a:r>
            <a:r>
              <a:rPr lang="en-US" dirty="0" smtClean="0"/>
              <a:t>with doctor's </a:t>
            </a:r>
            <a:r>
              <a:rPr lang="en-US" dirty="0"/>
              <a:t>office</a:t>
            </a:r>
          </a:p>
          <a:p>
            <a:r>
              <a:rPr lang="en-US" dirty="0"/>
              <a:t>An MRI scan</a:t>
            </a:r>
          </a:p>
          <a:p>
            <a:r>
              <a:rPr lang="en-US" dirty="0"/>
              <a:t>Blood test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7111" y="368743"/>
            <a:ext cx="4396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CHI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7111" y="1849659"/>
            <a:ext cx="5153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Pedometer steps</a:t>
            </a:r>
            <a:endParaRPr lang="en-US" dirty="0"/>
          </a:p>
          <a:p>
            <a:r>
              <a:rPr lang="en-US" dirty="0" smtClean="0"/>
              <a:t>Calories </a:t>
            </a:r>
            <a:r>
              <a:rPr lang="en-US" dirty="0"/>
              <a:t>burned</a:t>
            </a:r>
          </a:p>
          <a:p>
            <a:r>
              <a:rPr lang="en-US" dirty="0"/>
              <a:t>Blood sugar readings w/out personally identifiable </a:t>
            </a:r>
            <a:r>
              <a:rPr lang="en-US" dirty="0" smtClean="0"/>
              <a:t>information </a:t>
            </a:r>
            <a:r>
              <a:rPr lang="en-US" dirty="0"/>
              <a:t>(PII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Heart </a:t>
            </a:r>
            <a:r>
              <a:rPr lang="en-US" dirty="0"/>
              <a:t>rate readings w/out PII</a:t>
            </a:r>
          </a:p>
          <a:p>
            <a:r>
              <a:rPr lang="en-US" dirty="0" smtClean="0"/>
              <a:t>Inhaler usage not </a:t>
            </a:r>
            <a:r>
              <a:rPr lang="en-US" dirty="0" smtClean="0"/>
              <a:t>shared with Doctor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Covered </a:t>
            </a:r>
            <a:r>
              <a:rPr lang="en-US" b="1" dirty="0" smtClean="0"/>
              <a:t>Entity and Business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92757" cy="2888974"/>
          </a:xfrm>
        </p:spPr>
        <p:txBody>
          <a:bodyPr>
            <a:normAutofit/>
          </a:bodyPr>
          <a:lstStyle/>
          <a:p>
            <a:r>
              <a:rPr lang="en-US" b="1" dirty="0" smtClean="0"/>
              <a:t>Covered Entity </a:t>
            </a:r>
            <a:r>
              <a:rPr lang="en-US" dirty="0"/>
              <a:t>is anyone who provides treatment, payment and operations in healthcare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Hospital</a:t>
            </a:r>
          </a:p>
          <a:p>
            <a:pPr lvl="1"/>
            <a:r>
              <a:rPr lang="en-US" dirty="0" smtClean="0"/>
              <a:t>Dialysis Clinic</a:t>
            </a:r>
          </a:p>
          <a:p>
            <a:pPr lvl="1"/>
            <a:r>
              <a:rPr lang="en-US" dirty="0" smtClean="0"/>
              <a:t>Doctor’s Office</a:t>
            </a:r>
          </a:p>
          <a:p>
            <a:pPr lvl="1"/>
            <a:r>
              <a:rPr lang="en-US" dirty="0" smtClean="0"/>
              <a:t>Insurance Provider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957" y="1690688"/>
            <a:ext cx="4992757" cy="251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Business Associate </a:t>
            </a:r>
            <a:r>
              <a:rPr lang="en-US" dirty="0" smtClean="0"/>
              <a:t>is a vendor or subcontractor who has access to PHI.</a:t>
            </a:r>
          </a:p>
          <a:p>
            <a:pPr lvl="1"/>
            <a:r>
              <a:rPr lang="en-US" dirty="0" smtClean="0"/>
              <a:t>Email vendor</a:t>
            </a:r>
          </a:p>
          <a:p>
            <a:pPr lvl="1"/>
            <a:r>
              <a:rPr lang="en-US" dirty="0" smtClean="0"/>
              <a:t>Cloud storage provider</a:t>
            </a:r>
          </a:p>
          <a:p>
            <a:pPr lvl="1"/>
            <a:r>
              <a:rPr lang="en-US" dirty="0" smtClean="0"/>
              <a:t>Payment platform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HIPAA Fines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" y="1587086"/>
            <a:ext cx="12059478" cy="2776674"/>
          </a:xfrm>
        </p:spPr>
      </p:pic>
      <p:sp>
        <p:nvSpPr>
          <p:cNvPr id="5" name="Rectangle 4"/>
          <p:cNvSpPr/>
          <p:nvPr/>
        </p:nvSpPr>
        <p:spPr>
          <a:xfrm>
            <a:off x="838200" y="6080299"/>
            <a:ext cx="343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 charset="0"/>
              </a:rPr>
              <a:t>Source: HHS, Federal </a:t>
            </a:r>
            <a:r>
              <a:rPr lang="en-US" dirty="0" err="1">
                <a:solidFill>
                  <a:srgbClr val="24292E"/>
                </a:solidFill>
                <a:latin typeface="-apple-system" charset="0"/>
              </a:rPr>
              <a:t>Register.gov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497" y="407656"/>
            <a:ext cx="3829493" cy="1325563"/>
          </a:xfrm>
        </p:spPr>
        <p:txBody>
          <a:bodyPr/>
          <a:lstStyle/>
          <a:p>
            <a:r>
              <a:rPr lang="en-US" b="1" dirty="0" smtClean="0"/>
              <a:t>App Stuff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497" y="1868156"/>
            <a:ext cx="3829493" cy="4351338"/>
          </a:xfrm>
        </p:spPr>
        <p:txBody>
          <a:bodyPr/>
          <a:lstStyle/>
          <a:p>
            <a:r>
              <a:rPr lang="en-US" dirty="0" smtClean="0"/>
              <a:t>Push Notifications</a:t>
            </a:r>
          </a:p>
          <a:p>
            <a:r>
              <a:rPr lang="en-US" dirty="0" smtClean="0"/>
              <a:t>Emails/automated calls</a:t>
            </a:r>
          </a:p>
          <a:p>
            <a:r>
              <a:rPr lang="en-US" dirty="0" smtClean="0"/>
              <a:t>Integrations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Lock screen</a:t>
            </a:r>
          </a:p>
          <a:p>
            <a:r>
              <a:rPr lang="en-US" dirty="0"/>
              <a:t>Enabling remote wiping of lost phones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49" y="-168424"/>
            <a:ext cx="4404298" cy="74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689" y="0"/>
            <a:ext cx="134795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2915093" cy="1325563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61121" cy="2374235"/>
          </a:xfrm>
          <a:solidFill>
            <a:schemeClr val="bg1">
              <a:lumMod val="95000"/>
              <a:alpha val="67000"/>
            </a:schemeClr>
          </a:solidFill>
        </p:spPr>
        <p:txBody>
          <a:bodyPr/>
          <a:lstStyle/>
          <a:p>
            <a:r>
              <a:rPr lang="en-US" dirty="0" smtClean="0"/>
              <a:t>DaVita (</a:t>
            </a:r>
            <a:r>
              <a:rPr lang="en-US" dirty="0" err="1" smtClean="0"/>
              <a:t>MCoE</a:t>
            </a:r>
            <a:r>
              <a:rPr lang="en-US" dirty="0" smtClean="0"/>
              <a:t>) is hiring </a:t>
            </a:r>
            <a:r>
              <a:rPr lang="en-US" b="1" dirty="0" smtClean="0"/>
              <a:t>iOS</a:t>
            </a:r>
            <a:r>
              <a:rPr lang="en-US" dirty="0" smtClean="0"/>
              <a:t> and </a:t>
            </a:r>
            <a:r>
              <a:rPr lang="en-US" b="1" dirty="0" smtClean="0"/>
              <a:t>DevOps</a:t>
            </a:r>
            <a:r>
              <a:rPr lang="en-US" dirty="0" smtClean="0"/>
              <a:t>: </a:t>
            </a:r>
            <a:r>
              <a:rPr lang="en-US" b="1" dirty="0">
                <a:hlinkClick r:id="rId4"/>
              </a:rPr>
              <a:t>http://</a:t>
            </a:r>
            <a:r>
              <a:rPr lang="en-US" b="1" dirty="0" smtClean="0">
                <a:hlinkClick r:id="rId4"/>
              </a:rPr>
              <a:t>careers.davita.com</a:t>
            </a: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Twitter, GitHub: 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96740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4" y="-623249"/>
            <a:ext cx="11160836" cy="7481249"/>
          </a:xfrm>
        </p:spPr>
      </p:pic>
    </p:spTree>
    <p:extLst>
      <p:ext uri="{BB962C8B-B14F-4D97-AF65-F5344CB8AC3E}">
        <p14:creationId xmlns:p14="http://schemas.microsoft.com/office/powerpoint/2010/main" val="2005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884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5236"/>
            <a:ext cx="10058400" cy="2882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4222"/>
            <a:ext cx="9658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/pulse/connecting-ios-your-emr-using-healthkit-cda-part-two-eric-whitley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HealthKit</a:t>
            </a:r>
            <a:r>
              <a:rPr lang="en-US" dirty="0" smtClean="0"/>
              <a:t> Type System Explained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</a:t>
            </a:r>
            <a:r>
              <a:rPr lang="en-US" dirty="0" err="1" smtClean="0"/>
              <a:t>AsthmaBuddy</a:t>
            </a:r>
            <a:r>
              <a:rPr lang="en-US" dirty="0" smtClean="0"/>
              <a:t> with </a:t>
            </a:r>
            <a:r>
              <a:rPr lang="en-US" dirty="0" err="1" smtClean="0"/>
              <a:t>HealthKit</a:t>
            </a:r>
            <a:r>
              <a:rPr lang="en-US" dirty="0" smtClean="0"/>
              <a:t>, ResearchKit and MapKit</a:t>
            </a:r>
          </a:p>
          <a:p>
            <a:pPr lvl="1"/>
            <a:r>
              <a:rPr lang="en-US" dirty="0" smtClean="0"/>
              <a:t>Sample code: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Iiiggs</a:t>
            </a:r>
            <a:r>
              <a:rPr lang="en-US" b="1" dirty="0"/>
              <a:t>/</a:t>
            </a:r>
            <a:r>
              <a:rPr lang="en-US" b="1" dirty="0" err="1"/>
              <a:t>AsthmaBuddy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HIPAA Compliance and You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45" r="42286" b="-245"/>
          <a:stretch/>
        </p:blipFill>
        <p:spPr>
          <a:xfrm>
            <a:off x="7148146" y="-361508"/>
            <a:ext cx="5054574" cy="7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I. </a:t>
            </a:r>
            <a:r>
              <a:rPr lang="en-US" b="1" dirty="0" err="1" smtClean="0"/>
              <a:t>HealthKit</a:t>
            </a:r>
            <a:r>
              <a:rPr lang="en-US" b="1" dirty="0" smtClean="0"/>
              <a:t> Types Explained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8386</TotalTime>
  <Words>1245</Words>
  <Application>Microsoft Macintosh PowerPoint</Application>
  <PresentationFormat>Widescreen</PresentationFormat>
  <Paragraphs>506</Paragraphs>
  <Slides>45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Calibri</vt:lpstr>
      <vt:lpstr>Calibri Light</vt:lpstr>
      <vt:lpstr>Mangal</vt:lpstr>
      <vt:lpstr>Menlo</vt:lpstr>
      <vt:lpstr>Arial</vt:lpstr>
      <vt:lpstr>Office Theme</vt:lpstr>
      <vt:lpstr>Are You Fit for HealthKit?</vt:lpstr>
      <vt:lpstr>Igor Kantor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I. HealthKit Types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In HealthKit</vt:lpstr>
      <vt:lpstr>II. Build AsthmaBuddy</vt:lpstr>
      <vt:lpstr>Roadmap</vt:lpstr>
      <vt:lpstr>Project Config and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ResearchKit Charts</vt:lpstr>
      <vt:lpstr>Map Visualization</vt:lpstr>
      <vt:lpstr>Demo</vt:lpstr>
      <vt:lpstr>III. HIPAA And You</vt:lpstr>
      <vt:lpstr>HIPAA Is…</vt:lpstr>
      <vt:lpstr>PHI</vt:lpstr>
      <vt:lpstr>Covered Entity and Business Associates</vt:lpstr>
      <vt:lpstr>HIPAA Fines</vt:lpstr>
      <vt:lpstr>App Stuff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Fit for HealthKit</dc:title>
  <dc:creator>Microsoft Office User</dc:creator>
  <cp:lastModifiedBy>Microsoft Office User</cp:lastModifiedBy>
  <cp:revision>43</cp:revision>
  <dcterms:created xsi:type="dcterms:W3CDTF">2017-08-01T00:01:51Z</dcterms:created>
  <dcterms:modified xsi:type="dcterms:W3CDTF">2017-08-14T04:26:37Z</dcterms:modified>
</cp:coreProperties>
</file>